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0" r:id="rId8"/>
    <p:sldId id="264" r:id="rId9"/>
    <p:sldId id="26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0CEEA0-06B3-0F84-F6A6-025FFD623A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591C13E-6227-3A22-78C8-7459B4FFC0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68DD26-A849-B35E-55CF-E95BA6FB0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A010-1D55-48EE-9A8E-F9EE88344353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389819-CE1D-C0F6-10D3-902330686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DD3DD2-4602-82AE-97D9-0F7C8FB5B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49A8-1727-482A-B097-786BA9B43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726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948366-AADD-3BA8-16AE-95B4E23D1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EA1A750-19DE-31F3-D68C-79F4045A6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00647D-FBC8-B4B6-C8AA-1F1DFB78B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A010-1D55-48EE-9A8E-F9EE88344353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A1B3E3-277D-33E6-755A-C656BCC59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5735E4-FE9D-9223-C1F0-649C815FC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49A8-1727-482A-B097-786BA9B43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402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E586CF2-F9BC-BA2A-2CBE-AA8A98C917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40279E-E738-BC06-A654-C908112C61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553863D-E5E5-CDE7-9C74-A5C9F22A0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A010-1D55-48EE-9A8E-F9EE88344353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A00A0E-70A8-07A7-AF40-70B36E109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D26385-2A3B-6A49-6102-34084D825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49A8-1727-482A-B097-786BA9B43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255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DC1CF0-470D-2AF3-C3C4-13E2B8D2F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73B749-ED46-EAC4-FB12-E38EE4F8E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1046C5-28DA-F7AB-8A04-2F098DA48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A010-1D55-48EE-9A8E-F9EE88344353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398ECE-D7B7-B5B1-48DE-A1A8F6570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760BC8-4BBE-02D9-C08C-5426926D3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49A8-1727-482A-B097-786BA9B43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38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CCFF51-FEBF-5F58-8E09-74B9FCED7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BE60F68-79AE-F07D-7FF9-05AC5DD7B9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AE0344-99D2-00A5-588A-1B566E802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A010-1D55-48EE-9A8E-F9EE88344353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084699-4A1C-BD5B-71C1-6191E9FA9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27C9AA-9409-3E54-1D0F-8C02CB293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49A8-1727-482A-B097-786BA9B43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367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3972BA-2C36-2B45-A6EF-EC6C3F322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B1634C-6AD7-5D5C-C926-C9A8DA53DB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F7A8B3E-1B39-7A53-9A32-71C949F97C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40513BC-B28B-C437-2022-77244C631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A010-1D55-48EE-9A8E-F9EE88344353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FA79735-DF56-F28A-8823-F16C41EE0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FA944FB-1B8B-8AE9-55BA-34C073A05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49A8-1727-482A-B097-786BA9B43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436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BC5A48-2F21-E8B0-2DB6-217ACC62C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AFEDB2F-F955-5F60-1859-DE12946813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C425E78-0F58-F6DB-3A49-A6E5412E2F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8095B81-CB72-3FB7-F73C-275743C5B2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FE176A1-FA2D-0807-89E4-DF2DE0F582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DAF081D-131E-CB06-5D4C-A35B2A991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A010-1D55-48EE-9A8E-F9EE88344353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65D4D4E-269F-4B4D-B0CB-4B6B10538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676F78E-0FAE-8AA2-3304-E7179F276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49A8-1727-482A-B097-786BA9B43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036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25BDC4-7BA1-DD9F-C6FE-C58E57156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FBD7406-44FA-4C7B-3850-00D873EAB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A010-1D55-48EE-9A8E-F9EE88344353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E52D907-475B-C283-546E-592A1B663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F91DA96-278B-B8FB-0BAA-1E0A8A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49A8-1727-482A-B097-786BA9B43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533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92C4977-BDAF-723D-908C-E474C89C0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A010-1D55-48EE-9A8E-F9EE88344353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1B30710-D017-D33D-F346-0B246E83B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4BE0EB8-DBF2-AC92-5271-2CF7A6744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49A8-1727-482A-B097-786BA9B43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755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F23DBF-DF35-F029-080C-F160B8F06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37ED19-5DB8-CDBE-6B3F-08812891A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D5E9395-BACF-755A-8E09-43AFBF785F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287D423-BD70-C3B7-54A5-48B875E56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A010-1D55-48EE-9A8E-F9EE88344353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1133598-DFAF-91C3-BE13-0512083B2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8304A7D-7DFB-92E4-B511-6357B163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49A8-1727-482A-B097-786BA9B43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41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031A23-BFA9-8EBB-49B8-A6F5FCAA4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3A0F627-1375-A868-C026-285FAE612B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80B3AE9-AB81-D39E-0269-4A39F30A9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DFB8F6F-BA0C-99D7-4AF7-D6A6F8608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A010-1D55-48EE-9A8E-F9EE88344353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D6C98A6-7987-6A62-B3F6-1C44B811A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3AC5E58-CB81-436F-6A5D-B433062A9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49A8-1727-482A-B097-786BA9B43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596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774883-0259-960C-C32C-511C22008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913F953-10E3-1338-5195-E7DE92F6A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2BFB4E-A56C-AE3C-6E09-AE409B6522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C4A010-1D55-48EE-9A8E-F9EE88344353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9B7F23D-41B1-F5BD-C93D-9278D78BB9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11CF2A-2990-5A36-4C39-08874FB3CD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B349A8-1727-482A-B097-786BA9B43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737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3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2">
                <a:lumMod val="7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751CCD-E864-1706-5B02-82B31AF67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0883" y="1217365"/>
            <a:ext cx="9144000" cy="1929595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solidFill>
                  <a:schemeClr val="accent3">
                    <a:lumMod val="75000"/>
                  </a:schemeClr>
                </a:solidFill>
                <a:latin typeface="Baskerville Old Face" panose="02020602080505020303" pitchFamily="18" charset="0"/>
              </a:rPr>
              <a:t>Ф</a:t>
            </a:r>
            <a:r>
              <a:rPr lang="ru-RU" sz="6600" b="1" dirty="0" smtClean="0">
                <a:solidFill>
                  <a:schemeClr val="accent3">
                    <a:lumMod val="75000"/>
                  </a:schemeClr>
                </a:solidFill>
                <a:latin typeface="Baskerville Old Face" panose="02020602080505020303" pitchFamily="18" charset="0"/>
              </a:rPr>
              <a:t>окусы </a:t>
            </a:r>
            <a:br>
              <a:rPr lang="ru-RU" sz="6600" b="1" dirty="0" smtClean="0">
                <a:solidFill>
                  <a:schemeClr val="accent3">
                    <a:lumMod val="75000"/>
                  </a:schemeClr>
                </a:solidFill>
                <a:latin typeface="Baskerville Old Face" panose="02020602080505020303" pitchFamily="18" charset="0"/>
              </a:rPr>
            </a:br>
            <a:r>
              <a:rPr lang="ru-RU" sz="6600" b="1" dirty="0" smtClean="0">
                <a:solidFill>
                  <a:schemeClr val="accent3">
                    <a:lumMod val="75000"/>
                  </a:schemeClr>
                </a:solidFill>
                <a:latin typeface="Baskerville Old Face" panose="02020602080505020303" pitchFamily="18" charset="0"/>
              </a:rPr>
              <a:t>на </a:t>
            </a:r>
            <a:r>
              <a:rPr lang="ru-RU" sz="6600" b="1" dirty="0" err="1" smtClean="0">
                <a:solidFill>
                  <a:schemeClr val="accent3">
                    <a:lumMod val="75000"/>
                  </a:schemeClr>
                </a:solidFill>
                <a:latin typeface="Baskerville Old Face" panose="02020602080505020303" pitchFamily="18" charset="0"/>
              </a:rPr>
              <a:t>шахматой</a:t>
            </a:r>
            <a:r>
              <a:rPr lang="ru-RU" sz="6600" b="1" dirty="0" smtClean="0">
                <a:solidFill>
                  <a:schemeClr val="accent3">
                    <a:lumMod val="75000"/>
                  </a:schemeClr>
                </a:solidFill>
                <a:latin typeface="Baskerville Old Face" panose="02020602080505020303" pitchFamily="18" charset="0"/>
              </a:rPr>
              <a:t> доске</a:t>
            </a:r>
            <a:r>
              <a:rPr lang="en-US" sz="6600" dirty="0">
                <a:solidFill>
                  <a:schemeClr val="accent3">
                    <a:lumMod val="75000"/>
                  </a:schemeClr>
                </a:solidFill>
                <a:latin typeface="Baskerville Old Face" panose="02020602080505020303" pitchFamily="18" charset="0"/>
              </a:rPr>
              <a:t/>
            </a:r>
            <a:br>
              <a:rPr lang="en-US" sz="6600" dirty="0">
                <a:solidFill>
                  <a:schemeClr val="accent3">
                    <a:lumMod val="75000"/>
                  </a:schemeClr>
                </a:solidFill>
                <a:latin typeface="Baskerville Old Face" panose="02020602080505020303" pitchFamily="18" charset="0"/>
              </a:rPr>
            </a:br>
            <a:endParaRPr lang="ru-RU" sz="66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493D70-6F59-CCAA-0AB9-CE93E1D51377}"/>
              </a:ext>
            </a:extLst>
          </p:cNvPr>
          <p:cNvSpPr txBox="1"/>
          <p:nvPr/>
        </p:nvSpPr>
        <p:spPr>
          <a:xfrm>
            <a:off x="5756942" y="2765528"/>
            <a:ext cx="634142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Шахматный клуб «Дебют»,</a:t>
            </a:r>
          </a:p>
          <a:p>
            <a:pPr algn="ctr"/>
            <a:r>
              <a:rPr lang="ru-RU" sz="3600" b="1" dirty="0" smtClean="0"/>
              <a:t>педагог дополнительного образования </a:t>
            </a:r>
          </a:p>
          <a:p>
            <a:pPr algn="ctr"/>
            <a:r>
              <a:rPr lang="ru-RU" sz="3600" b="1" dirty="0" smtClean="0"/>
              <a:t>Медведников Александр Викторович</a:t>
            </a:r>
            <a:endParaRPr lang="ru-RU" sz="3600" b="1" dirty="0"/>
          </a:p>
        </p:txBody>
      </p:sp>
      <p:pic>
        <p:nvPicPr>
          <p:cNvPr id="7" name="Picture 2" descr="Эстетика шахмат - встреча в кружке любителей шахмат 2022, Домодедово - дата и м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55" y="2935024"/>
            <a:ext cx="5446987" cy="363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2803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2">
                <a:lumMod val="7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ьная выноска 5"/>
          <p:cNvSpPr/>
          <p:nvPr/>
        </p:nvSpPr>
        <p:spPr>
          <a:xfrm>
            <a:off x="7683336" y="4148941"/>
            <a:ext cx="3724898" cy="2315688"/>
          </a:xfrm>
          <a:prstGeom prst="wedgeEllipseCallou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751CCD-E864-1706-5B02-82B31AF67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6472" y="1086737"/>
            <a:ext cx="6432468" cy="2387600"/>
          </a:xfrm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chemeClr val="accent3">
                    <a:lumMod val="75000"/>
                  </a:schemeClr>
                </a:solidFill>
              </a:rPr>
              <a:t>Вилка, связка, промежуточный шах, сквозной удар, отвлечение, </a:t>
            </a:r>
            <a:r>
              <a:rPr lang="ru-RU" sz="4400" b="1" dirty="0" smtClean="0">
                <a:solidFill>
                  <a:schemeClr val="accent3">
                    <a:lumMod val="75000"/>
                  </a:schemeClr>
                </a:solidFill>
              </a:rPr>
              <a:t>завлечение.</a:t>
            </a:r>
            <a:endParaRPr lang="ru-RU" sz="4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80577EF-FBBD-17B9-2774-6F21E27F5C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48455" y="4548248"/>
            <a:ext cx="2794660" cy="1255816"/>
          </a:xfrm>
        </p:spPr>
        <p:txBody>
          <a:bodyPr>
            <a:noAutofit/>
          </a:bodyPr>
          <a:lstStyle/>
          <a:p>
            <a:r>
              <a:rPr lang="ru-RU" b="1" dirty="0"/>
              <a:t>Давайте изучим на примерах приёмы используемые в шахматах</a:t>
            </a:r>
          </a:p>
        </p:txBody>
      </p:sp>
      <p:sp>
        <p:nvSpPr>
          <p:cNvPr id="4" name="Стрелка вправо 3"/>
          <p:cNvSpPr/>
          <p:nvPr/>
        </p:nvSpPr>
        <p:spPr>
          <a:xfrm rot="978262">
            <a:off x="3599320" y="3684649"/>
            <a:ext cx="4109030" cy="22393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Педагог: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29899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2">
                <a:lumMod val="7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751CCD-E864-1706-5B02-82B31AF67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1" y="80629"/>
            <a:ext cx="4974770" cy="2586371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  <a:t>1.</a:t>
            </a:r>
            <a:r>
              <a:rPr lang="ru-RU" sz="3600" dirty="0" smtClean="0">
                <a:solidFill>
                  <a:schemeClr val="accent3">
                    <a:lumMod val="75000"/>
                  </a:schemeClr>
                </a:solidFill>
              </a:rPr>
              <a:t>Слон </a:t>
            </a:r>
            <a:r>
              <a:rPr lang="ru-RU" sz="3600" dirty="0">
                <a:solidFill>
                  <a:schemeClr val="accent3">
                    <a:lumMod val="75000"/>
                  </a:schemeClr>
                </a:solidFill>
              </a:rPr>
              <a:t>бьёт пешку и атакует сразу две фигуры. Можно ли спасти одну из них?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80577EF-FBBD-17B9-2774-6F21E27F5C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786743"/>
            <a:ext cx="5268686" cy="4071257"/>
          </a:xfrm>
        </p:spPr>
        <p:txBody>
          <a:bodyPr>
            <a:normAutofit/>
          </a:bodyPr>
          <a:lstStyle/>
          <a:p>
            <a:r>
              <a:rPr lang="ru-RU" sz="4000" dirty="0"/>
              <a:t>?Вопросы? </a:t>
            </a:r>
          </a:p>
          <a:p>
            <a:r>
              <a:rPr lang="ru-RU" sz="4000" dirty="0"/>
              <a:t>Какая более ценная?</a:t>
            </a:r>
          </a:p>
          <a:p>
            <a:r>
              <a:rPr lang="ru-RU" sz="4000" dirty="0"/>
              <a:t>Можно ли её спасти?</a:t>
            </a:r>
          </a:p>
        </p:txBody>
      </p:sp>
      <p:pic>
        <p:nvPicPr>
          <p:cNvPr id="5" name="Рисунок 4" descr="Изображение выглядит как снимок экрана, прямоугольный, Игры и спорт в закрытом помещении, Игры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E5762CCB-906A-C9D6-D53A-DDAF012C79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314" y="80629"/>
            <a:ext cx="6690285" cy="6690285"/>
          </a:xfrm>
          <a:prstGeom prst="rect">
            <a:avLst/>
          </a:prstGeom>
        </p:spPr>
      </p:pic>
      <p:pic>
        <p:nvPicPr>
          <p:cNvPr id="11" name="Рисунок 10" descr="Справка со сплошной заливкой">
            <a:extLst>
              <a:ext uri="{FF2B5EF4-FFF2-40B4-BE49-F238E27FC236}">
                <a16:creationId xmlns:a16="http://schemas.microsoft.com/office/drawing/2014/main" id="{AAE7AB48-22A6-41E7-3621-D88AD6EBFC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3083" y="5224153"/>
            <a:ext cx="914400" cy="914400"/>
          </a:xfrm>
          <a:prstGeom prst="rect">
            <a:avLst/>
          </a:prstGeom>
        </p:spPr>
      </p:pic>
      <p:pic>
        <p:nvPicPr>
          <p:cNvPr id="13" name="Рисунок 12" descr="Справка со сплошной заливкой">
            <a:extLst>
              <a:ext uri="{FF2B5EF4-FFF2-40B4-BE49-F238E27FC236}">
                <a16:creationId xmlns:a16="http://schemas.microsoft.com/office/drawing/2014/main" id="{E9A23AB7-B647-FA30-5BA3-CD3AA502A81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056153" y="525285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356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2">
                <a:lumMod val="7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751CCD-E864-1706-5B02-82B31AF67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10639"/>
            <a:ext cx="5462650" cy="2303813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3">
                    <a:lumMod val="75000"/>
                  </a:schemeClr>
                </a:solidFill>
              </a:rPr>
              <a:t>2.Спасаем ладью (5)</a:t>
            </a:r>
            <a:r>
              <a:rPr lang="ru-RU" sz="3600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sz="36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3600" dirty="0">
                <a:solidFill>
                  <a:schemeClr val="accent3">
                    <a:lumMod val="75000"/>
                  </a:schemeClr>
                </a:solidFill>
              </a:rPr>
              <a:t>Погибает Конь (3)</a:t>
            </a:r>
            <a:br>
              <a:rPr lang="ru-RU" sz="36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3600" dirty="0">
                <a:solidFill>
                  <a:schemeClr val="accent3">
                    <a:lumMod val="75000"/>
                  </a:schemeClr>
                </a:solidFill>
              </a:rPr>
              <a:t>Эндшпиль будет не из лёгких!!!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80577EF-FBBD-17B9-2774-6F21E27F5C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346" y="3092533"/>
            <a:ext cx="5268686" cy="3210296"/>
          </a:xfrm>
        </p:spPr>
        <p:txBody>
          <a:bodyPr>
            <a:normAutofit/>
          </a:bodyPr>
          <a:lstStyle/>
          <a:p>
            <a:r>
              <a:rPr lang="ru-RU" sz="4000" dirty="0"/>
              <a:t>?Вопросы? </a:t>
            </a:r>
          </a:p>
          <a:p>
            <a:r>
              <a:rPr lang="ru-RU" sz="4000" dirty="0"/>
              <a:t>Устроит ли нас такой вариант?</a:t>
            </a:r>
          </a:p>
          <a:p>
            <a:r>
              <a:rPr lang="ru-RU" sz="4000" dirty="0"/>
              <a:t>Можно ли спасти коня?</a:t>
            </a:r>
          </a:p>
        </p:txBody>
      </p:sp>
      <p:pic>
        <p:nvPicPr>
          <p:cNvPr id="11" name="Рисунок 10" descr="Справка со сплошной заливкой">
            <a:extLst>
              <a:ext uri="{FF2B5EF4-FFF2-40B4-BE49-F238E27FC236}">
                <a16:creationId xmlns:a16="http://schemas.microsoft.com/office/drawing/2014/main" id="{AAE7AB48-22A6-41E7-3621-D88AD6EBF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5582" y="5845629"/>
            <a:ext cx="914400" cy="914400"/>
          </a:xfrm>
          <a:prstGeom prst="rect">
            <a:avLst/>
          </a:prstGeom>
        </p:spPr>
      </p:pic>
      <p:pic>
        <p:nvPicPr>
          <p:cNvPr id="13" name="Рисунок 12" descr="Справка со сплошной заливкой">
            <a:extLst>
              <a:ext uri="{FF2B5EF4-FFF2-40B4-BE49-F238E27FC236}">
                <a16:creationId xmlns:a16="http://schemas.microsoft.com/office/drawing/2014/main" id="{E9A23AB7-B647-FA30-5BA3-CD3AA502A8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91779" y="5826826"/>
            <a:ext cx="914400" cy="914400"/>
          </a:xfrm>
          <a:prstGeom prst="rect">
            <a:avLst/>
          </a:prstGeom>
        </p:spPr>
      </p:pic>
      <p:pic>
        <p:nvPicPr>
          <p:cNvPr id="6" name="Рисунок 5" descr="Изображение выглядит как Игры и спорт в закрытом помещении, Игры, настольная игра, Настольная игра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075BBEBE-DA15-9EE0-0208-A80010E6A7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032" y="80629"/>
            <a:ext cx="6720567" cy="667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070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2">
                <a:lumMod val="7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751CCD-E864-1706-5B02-82B31AF67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1" y="80629"/>
            <a:ext cx="4974770" cy="2586371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3">
                    <a:lumMod val="75000"/>
                  </a:schemeClr>
                </a:solidFill>
              </a:rPr>
              <a:t>3. Отправим </a:t>
            </a:r>
            <a:r>
              <a:rPr lang="ru-RU" sz="3600" dirty="0">
                <a:solidFill>
                  <a:schemeClr val="accent3">
                    <a:lumMod val="75000"/>
                  </a:schemeClr>
                </a:solidFill>
              </a:rPr>
              <a:t>ладью</a:t>
            </a:r>
            <a:br>
              <a:rPr lang="ru-RU" sz="36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3600" dirty="0">
                <a:solidFill>
                  <a:schemeClr val="accent3">
                    <a:lumMod val="75000"/>
                  </a:schemeClr>
                </a:solidFill>
              </a:rPr>
              <a:t>защищать коня и уравняем обмен.</a:t>
            </a:r>
            <a:br>
              <a:rPr lang="ru-RU" sz="36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3600" dirty="0">
                <a:solidFill>
                  <a:schemeClr val="accent3">
                    <a:lumMod val="75000"/>
                  </a:schemeClr>
                </a:solidFill>
              </a:rPr>
              <a:t>Эндшпиль выигран!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80577EF-FBBD-17B9-2774-6F21E27F5C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786743"/>
            <a:ext cx="5268686" cy="4071257"/>
          </a:xfrm>
        </p:spPr>
        <p:txBody>
          <a:bodyPr>
            <a:normAutofit/>
          </a:bodyPr>
          <a:lstStyle/>
          <a:p>
            <a:r>
              <a:rPr lang="ru-RU" sz="4000" dirty="0"/>
              <a:t>?Вопросы? </a:t>
            </a:r>
          </a:p>
          <a:p>
            <a:r>
              <a:rPr lang="ru-RU" sz="4000" dirty="0"/>
              <a:t>Устроит ли нас такой вариант?</a:t>
            </a:r>
          </a:p>
          <a:p>
            <a:r>
              <a:rPr lang="ru-RU" sz="4000" dirty="0"/>
              <a:t>Можно ли спасти </a:t>
            </a:r>
            <a:r>
              <a:rPr lang="ru-RU" sz="4000" b="1" dirty="0"/>
              <a:t>обе</a:t>
            </a:r>
            <a:r>
              <a:rPr lang="ru-RU" sz="4000" dirty="0"/>
              <a:t> фигуры?</a:t>
            </a:r>
          </a:p>
        </p:txBody>
      </p:sp>
      <p:pic>
        <p:nvPicPr>
          <p:cNvPr id="11" name="Рисунок 10" descr="Справка со сплошной заливкой">
            <a:extLst>
              <a:ext uri="{FF2B5EF4-FFF2-40B4-BE49-F238E27FC236}">
                <a16:creationId xmlns:a16="http://schemas.microsoft.com/office/drawing/2014/main" id="{AAE7AB48-22A6-41E7-3621-D88AD6EBF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4330" y="5675416"/>
            <a:ext cx="914400" cy="914400"/>
          </a:xfrm>
          <a:prstGeom prst="rect">
            <a:avLst/>
          </a:prstGeom>
        </p:spPr>
      </p:pic>
      <p:pic>
        <p:nvPicPr>
          <p:cNvPr id="5" name="Рисунок 4" descr="Изображение выглядит как Игры, Игры и спорт в закрытом помещении, настольная игра, Настольная игра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4968D0A4-3B24-7F2B-A395-3DDE0D684A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5299" y="156723"/>
            <a:ext cx="6514300" cy="6544553"/>
          </a:xfrm>
          <a:prstGeom prst="rect">
            <a:avLst/>
          </a:prstGeom>
        </p:spPr>
      </p:pic>
      <p:pic>
        <p:nvPicPr>
          <p:cNvPr id="7" name="Рисунок 6" descr="Справка со сплошной заливкой">
            <a:extLst>
              <a:ext uri="{FF2B5EF4-FFF2-40B4-BE49-F238E27FC236}">
                <a16:creationId xmlns:a16="http://schemas.microsoft.com/office/drawing/2014/main" id="{AAE7AB48-22A6-41E7-3621-D88AD6EBF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93969" y="567541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00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2">
                <a:lumMod val="7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751CCD-E864-1706-5B02-82B31AF67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1" y="80629"/>
            <a:ext cx="4974770" cy="2586371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3">
                    <a:lumMod val="75000"/>
                  </a:schemeClr>
                </a:solidFill>
              </a:rPr>
              <a:t>4. Промежуточный </a:t>
            </a:r>
            <a:r>
              <a:rPr lang="ru-RU" sz="3600" dirty="0">
                <a:solidFill>
                  <a:schemeClr val="accent3">
                    <a:lumMod val="75000"/>
                  </a:schemeClr>
                </a:solidFill>
              </a:rPr>
              <a:t>шах по 1-й горизонтали и конь спасён. Ура!</a:t>
            </a:r>
            <a:br>
              <a:rPr lang="ru-RU" sz="36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3600" dirty="0">
                <a:solidFill>
                  <a:schemeClr val="accent3">
                    <a:lumMod val="75000"/>
                  </a:schemeClr>
                </a:solidFill>
              </a:rPr>
              <a:t>Эндшпиль выигран!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80577EF-FBBD-17B9-2774-6F21E27F5C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786743"/>
            <a:ext cx="5268686" cy="4071257"/>
          </a:xfrm>
        </p:spPr>
        <p:txBody>
          <a:bodyPr>
            <a:normAutofit/>
          </a:bodyPr>
          <a:lstStyle/>
          <a:p>
            <a:r>
              <a:rPr lang="ru-RU" sz="4000" dirty="0"/>
              <a:t>?Вопросы? </a:t>
            </a:r>
          </a:p>
          <a:p>
            <a:r>
              <a:rPr lang="ru-RU" sz="4000" dirty="0"/>
              <a:t>Устроит ли нас такой вариант? (ДА!!!)</a:t>
            </a:r>
          </a:p>
          <a:p>
            <a:r>
              <a:rPr lang="ru-RU" sz="4000" dirty="0">
                <a:solidFill>
                  <a:srgbClr val="C00000"/>
                </a:solidFill>
              </a:rPr>
              <a:t>Может ещё варианты есть?</a:t>
            </a:r>
          </a:p>
        </p:txBody>
      </p:sp>
      <p:pic>
        <p:nvPicPr>
          <p:cNvPr id="11" name="Рисунок 10" descr="Справка со сплошной заливкой">
            <a:extLst>
              <a:ext uri="{FF2B5EF4-FFF2-40B4-BE49-F238E27FC236}">
                <a16:creationId xmlns:a16="http://schemas.microsoft.com/office/drawing/2014/main" id="{AAE7AB48-22A6-41E7-3621-D88AD6EBF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2401" y="4969317"/>
            <a:ext cx="914400" cy="914400"/>
          </a:xfrm>
          <a:prstGeom prst="rect">
            <a:avLst/>
          </a:prstGeom>
        </p:spPr>
      </p:pic>
      <p:pic>
        <p:nvPicPr>
          <p:cNvPr id="6" name="Рисунок 5" descr="Изображение выглядит как Игры, Игры и спорт в закрытом помещении, настольная игра, снимок экрана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8307104C-3483-1D65-ECC4-C774C711E2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506" y="205188"/>
            <a:ext cx="6447624" cy="6447624"/>
          </a:xfrm>
          <a:prstGeom prst="rect">
            <a:avLst/>
          </a:prstGeom>
        </p:spPr>
      </p:pic>
      <p:pic>
        <p:nvPicPr>
          <p:cNvPr id="8" name="Рисунок 7" descr="В яблочко со сплошной заливкой">
            <a:extLst>
              <a:ext uri="{FF2B5EF4-FFF2-40B4-BE49-F238E27FC236}">
                <a16:creationId xmlns:a16="http://schemas.microsoft.com/office/drawing/2014/main" id="{83CA8226-7E95-A8A5-E91F-F59E3D504A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112485" y="453538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991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2">
                <a:lumMod val="7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751CCD-E864-1706-5B02-82B31AF67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058" y="475827"/>
            <a:ext cx="5306568" cy="2542484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accent3">
                    <a:lumMod val="75000"/>
                  </a:schemeClr>
                </a:solidFill>
              </a:rPr>
              <a:t>5</a:t>
            </a: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. Дадим </a:t>
            </a:r>
            <a:r>
              <a:rPr lang="ru-RU" sz="3200" b="1" dirty="0">
                <a:solidFill>
                  <a:schemeClr val="accent3">
                    <a:lumMod val="75000"/>
                  </a:schemeClr>
                </a:solidFill>
              </a:rPr>
              <a:t>шах по вертикали и отправим короля на линию е под связку</a:t>
            </a: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  <a:b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3200" b="1" dirty="0">
                <a:solidFill>
                  <a:schemeClr val="accent3">
                    <a:lumMod val="75000"/>
                  </a:schemeClr>
                </a:solidFill>
              </a:rPr>
              <a:t>Заберём слона.</a:t>
            </a:r>
            <a:br>
              <a:rPr lang="ru-RU" sz="3200" b="1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3200" b="1" dirty="0">
                <a:solidFill>
                  <a:schemeClr val="accent3">
                    <a:lumMod val="75000"/>
                  </a:schemeClr>
                </a:solidFill>
              </a:rPr>
              <a:t>Эндшпиль выигран!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80577EF-FBBD-17B9-2774-6F21E27F5C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429000"/>
            <a:ext cx="5878286" cy="3429000"/>
          </a:xfrm>
        </p:spPr>
        <p:txBody>
          <a:bodyPr>
            <a:normAutofit lnSpcReduction="10000"/>
          </a:bodyPr>
          <a:lstStyle/>
          <a:p>
            <a:r>
              <a:rPr lang="ru-RU" sz="4000" dirty="0"/>
              <a:t>?Вопросы? </a:t>
            </a:r>
          </a:p>
          <a:p>
            <a:r>
              <a:rPr lang="ru-RU" sz="4000" dirty="0"/>
              <a:t>Какой вариант лучший?</a:t>
            </a:r>
          </a:p>
          <a:p>
            <a:r>
              <a:rPr lang="ru-RU" sz="4000" dirty="0"/>
              <a:t>Какие приёмы использовались во всех примерах?</a:t>
            </a:r>
          </a:p>
        </p:txBody>
      </p:sp>
      <p:pic>
        <p:nvPicPr>
          <p:cNvPr id="11" name="Рисунок 10" descr="Справка со сплошной заливкой">
            <a:extLst>
              <a:ext uri="{FF2B5EF4-FFF2-40B4-BE49-F238E27FC236}">
                <a16:creationId xmlns:a16="http://schemas.microsoft.com/office/drawing/2014/main" id="{AAE7AB48-22A6-41E7-3621-D88AD6EBF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2400" y="4686300"/>
            <a:ext cx="914400" cy="914400"/>
          </a:xfrm>
          <a:prstGeom prst="rect">
            <a:avLst/>
          </a:prstGeom>
        </p:spPr>
      </p:pic>
      <p:pic>
        <p:nvPicPr>
          <p:cNvPr id="13" name="Рисунок 12" descr="Справка со сплошной заливкой">
            <a:extLst>
              <a:ext uri="{FF2B5EF4-FFF2-40B4-BE49-F238E27FC236}">
                <a16:creationId xmlns:a16="http://schemas.microsoft.com/office/drawing/2014/main" id="{E9A23AB7-B647-FA30-5BA3-CD3AA502A8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688426" y="4590802"/>
            <a:ext cx="914400" cy="914400"/>
          </a:xfrm>
          <a:prstGeom prst="rect">
            <a:avLst/>
          </a:prstGeom>
        </p:spPr>
      </p:pic>
      <p:pic>
        <p:nvPicPr>
          <p:cNvPr id="8" name="Рисунок 7" descr="Изображение выглядит как шахматы, Игры, настольная игра, Игры и спорт в закрытом помещении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C52DE6F7-EEDF-1F72-6AE4-1F5C29076FD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6683" y="304799"/>
            <a:ext cx="6193236" cy="6270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1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2">
                <a:lumMod val="7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80577EF-FBBD-17B9-2774-6F21E27F5C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9508" y="3881648"/>
            <a:ext cx="6516363" cy="2998519"/>
          </a:xfrm>
        </p:spPr>
        <p:txBody>
          <a:bodyPr>
            <a:normAutofit fontScale="92500"/>
          </a:bodyPr>
          <a:lstStyle/>
          <a:p>
            <a:r>
              <a:rPr lang="ru-RU" sz="4000" dirty="0"/>
              <a:t>?Вопросы? </a:t>
            </a:r>
          </a:p>
          <a:p>
            <a:r>
              <a:rPr lang="ru-RU" sz="4000" dirty="0"/>
              <a:t>Какой вариант лучший?</a:t>
            </a:r>
          </a:p>
          <a:p>
            <a:r>
              <a:rPr lang="ru-RU" sz="4000" dirty="0"/>
              <a:t>Какие приёмы использовались во всех примерах?</a:t>
            </a:r>
          </a:p>
        </p:txBody>
      </p:sp>
      <p:pic>
        <p:nvPicPr>
          <p:cNvPr id="11" name="Рисунок 10" descr="Справка со сплошной заливкой">
            <a:extLst>
              <a:ext uri="{FF2B5EF4-FFF2-40B4-BE49-F238E27FC236}">
                <a16:creationId xmlns:a16="http://schemas.microsoft.com/office/drawing/2014/main" id="{AAE7AB48-22A6-41E7-3621-D88AD6EBF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6255" y="4289957"/>
            <a:ext cx="2001436" cy="1802081"/>
          </a:xfrm>
          <a:prstGeom prst="rect">
            <a:avLst/>
          </a:prstGeom>
        </p:spPr>
      </p:pic>
      <p:sp>
        <p:nvSpPr>
          <p:cNvPr id="7" name="Стрелка вправо 6"/>
          <p:cNvSpPr/>
          <p:nvPr/>
        </p:nvSpPr>
        <p:spPr>
          <a:xfrm rot="978262">
            <a:off x="1146106" y="531756"/>
            <a:ext cx="4109030" cy="22393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ИГРАЕМ!!!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2052" name="Picture 4" descr="Picture background"/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8126" y="391886"/>
            <a:ext cx="5234643" cy="348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 descr="Справка со сплошной заливкой">
            <a:extLst>
              <a:ext uri="{FF2B5EF4-FFF2-40B4-BE49-F238E27FC236}">
                <a16:creationId xmlns:a16="http://schemas.microsoft.com/office/drawing/2014/main" id="{AAE7AB48-22A6-41E7-3621-D88AD6EBF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20250" y="4289956"/>
            <a:ext cx="2001436" cy="180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137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2">
                <a:lumMod val="7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751CCD-E864-1706-5B02-82B31AF67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36569" y="307554"/>
            <a:ext cx="6379030" cy="3163313"/>
          </a:xfrm>
        </p:spPr>
        <p:txBody>
          <a:bodyPr>
            <a:noAutofit/>
          </a:bodyPr>
          <a:lstStyle/>
          <a:p>
            <a:r>
              <a:rPr lang="ru-RU" sz="4800" b="1" dirty="0">
                <a:solidFill>
                  <a:schemeClr val="bg1"/>
                </a:solidFill>
              </a:rPr>
              <a:t>Ответы:</a:t>
            </a:r>
            <a:r>
              <a:rPr lang="ru-RU" sz="4000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sz="40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4000" dirty="0">
                <a:solidFill>
                  <a:schemeClr val="accent3">
                    <a:lumMod val="75000"/>
                  </a:schemeClr>
                </a:solidFill>
              </a:rPr>
              <a:t>1. Вилка</a:t>
            </a:r>
            <a:br>
              <a:rPr lang="ru-RU" sz="40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4000" dirty="0">
                <a:solidFill>
                  <a:schemeClr val="accent3">
                    <a:lumMod val="75000"/>
                  </a:schemeClr>
                </a:solidFill>
              </a:rPr>
              <a:t>2. Связка</a:t>
            </a:r>
            <a:br>
              <a:rPr lang="ru-RU" sz="40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4000" dirty="0">
                <a:solidFill>
                  <a:schemeClr val="accent3">
                    <a:lumMod val="75000"/>
                  </a:schemeClr>
                </a:solidFill>
              </a:rPr>
              <a:t>3. Промежуточный шах</a:t>
            </a:r>
            <a:br>
              <a:rPr lang="ru-RU" sz="40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4000" dirty="0">
                <a:solidFill>
                  <a:schemeClr val="accent3">
                    <a:lumMod val="75000"/>
                  </a:schemeClr>
                </a:solidFill>
              </a:rPr>
              <a:t>4. Завлечение</a:t>
            </a:r>
            <a:endParaRPr lang="ru-RU" sz="4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CF3304-F76E-2802-39D8-38613B212346}"/>
              </a:ext>
            </a:extLst>
          </p:cNvPr>
          <p:cNvSpPr txBox="1"/>
          <p:nvPr/>
        </p:nvSpPr>
        <p:spPr>
          <a:xfrm>
            <a:off x="4393585" y="4057233"/>
            <a:ext cx="762424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solidFill>
                  <a:srgbClr val="FFFF00"/>
                </a:solidFill>
              </a:rPr>
              <a:t>Спасибо за игру</a:t>
            </a:r>
            <a:r>
              <a:rPr lang="ru-RU" sz="4400" b="1" dirty="0" smtClean="0">
                <a:solidFill>
                  <a:srgbClr val="FFFF00"/>
                </a:solidFill>
              </a:rPr>
              <a:t>!!!</a:t>
            </a:r>
          </a:p>
          <a:p>
            <a:pPr algn="ctr"/>
            <a:r>
              <a:rPr lang="ru-RU" sz="4400" b="1" dirty="0" smtClean="0">
                <a:solidFill>
                  <a:srgbClr val="FFFF00"/>
                </a:solidFill>
              </a:rPr>
              <a:t>Какие приемы в игре могли бы показать Вы</a:t>
            </a:r>
            <a:r>
              <a:rPr lang="ru-RU" sz="4400" b="1" dirty="0">
                <a:solidFill>
                  <a:srgbClr val="FFFF00"/>
                </a:solidFill>
              </a:rPr>
              <a:t>?</a:t>
            </a:r>
            <a:endParaRPr lang="ru-RU" sz="4400" b="1" dirty="0">
              <a:solidFill>
                <a:srgbClr val="FFFF00"/>
              </a:solidFill>
            </a:endParaRPr>
          </a:p>
          <a:p>
            <a:endParaRPr lang="ru-RU" sz="4400" b="1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E18222E-41B0-1FA7-5AD2-3341D842B62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696759" y="711217"/>
            <a:ext cx="2621185" cy="2355985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Стрелка вправо 9"/>
          <p:cNvSpPr/>
          <p:nvPr/>
        </p:nvSpPr>
        <p:spPr>
          <a:xfrm rot="978262">
            <a:off x="325913" y="3727411"/>
            <a:ext cx="4094224" cy="22393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Педагог: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606796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178</Words>
  <Application>Microsoft Office PowerPoint</Application>
  <PresentationFormat>Широкоэкранный</PresentationFormat>
  <Paragraphs>35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Baskerville Old Face</vt:lpstr>
      <vt:lpstr>Тема Office</vt:lpstr>
      <vt:lpstr>Фокусы  на шахматой доске </vt:lpstr>
      <vt:lpstr>Вилка, связка, промежуточный шах, сквозной удар, отвлечение, завлечение.</vt:lpstr>
      <vt:lpstr> 1.Слон бьёт пешку и атакует сразу две фигуры. Можно ли спасти одну из них? </vt:lpstr>
      <vt:lpstr>2.Спасаем ладью (5) Погибает Конь (3) Эндшпиль будет не из лёгких!!!</vt:lpstr>
      <vt:lpstr>3. Отправим ладью защищать коня и уравняем обмен. Эндшпиль выигран!</vt:lpstr>
      <vt:lpstr>4. Промежуточный шах по 1-й горизонтали и конь спасён. Ура! Эндшпиль выигран!</vt:lpstr>
      <vt:lpstr>5. Дадим шах по вертикали и отправим короля на линию е под связку.  Заберём слона. Эндшпиль выигран!</vt:lpstr>
      <vt:lpstr>Презентация PowerPoint</vt:lpstr>
      <vt:lpstr>Ответы: 1. Вилка 2. Связка 3. Промежуточный шах 4. Завлечение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 «Шахматные фокусы» </dc:title>
  <dc:creator>Александр Медведников</dc:creator>
  <cp:lastModifiedBy>ASUS</cp:lastModifiedBy>
  <cp:revision>17</cp:revision>
  <dcterms:created xsi:type="dcterms:W3CDTF">2025-11-25T18:33:26Z</dcterms:created>
  <dcterms:modified xsi:type="dcterms:W3CDTF">2025-11-28T12:08:26Z</dcterms:modified>
</cp:coreProperties>
</file>